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75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images.clipartbro.com/230/large-lake-clipart-230721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4000" y="3133575"/>
            <a:ext cx="8496000" cy="335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 descr="http://cdn.xl.thumbs.canstockphoto.com/canstock869669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7500" y="369000"/>
            <a:ext cx="1714500" cy="15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4" descr="http://cdn.xl.thumbs.canstockphoto.com/canstock8696699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7500" y="369000"/>
            <a:ext cx="1714500" cy="15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1.bp.blogspot.com/-tTv2AVq982A/U7rlHVOcDSI/AAAAAAAAAsQ/_LWIQrvdmeU/s1600/smart_city_green.png"/>
          <p:cNvPicPr>
            <a:picLocks noChangeAspect="1" noChangeArrowheads="1"/>
          </p:cNvPicPr>
          <p:nvPr userDrawn="1"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763" y="4869160"/>
            <a:ext cx="2232248" cy="176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https://cdn.vectorstock.com/i/thumbs/39,21/curled-corners-vector-13392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1687" y="5038587"/>
            <a:ext cx="1376663" cy="145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342000" y="369000"/>
            <a:ext cx="8460000" cy="612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https://cdn.vectorstock.com/i/thumbs/39,21/curled-corners-vector-13392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1687" y="5038587"/>
            <a:ext cx="1376663" cy="145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img3.proshkolu.ru/content/media/pic/std/3000000/2736000/2735550-cd9392461b8c3ebc.png"/>
          <p:cNvPicPr>
            <a:picLocks noChangeAspect="1" noChangeArrowheads="1"/>
          </p:cNvPicPr>
          <p:nvPr userDrawn="1"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000" y="369000"/>
            <a:ext cx="228600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email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62000" y="189000"/>
            <a:ext cx="8820000" cy="6480000"/>
          </a:xfrm>
          <a:prstGeom prst="rect">
            <a:avLst/>
          </a:prstGeom>
          <a:noFill/>
          <a:ln w="7620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235614" y="264840"/>
            <a:ext cx="8672772" cy="6328320"/>
          </a:xfrm>
          <a:prstGeom prst="rect">
            <a:avLst/>
          </a:prstGeom>
          <a:noFill/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306000" y="333000"/>
            <a:ext cx="8532000" cy="6192000"/>
          </a:xfrm>
          <a:prstGeom prst="rect">
            <a:avLst/>
          </a:prstGeom>
          <a:noFill/>
          <a:ln w="76200"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top-bal.ru/pars_docs/refs/52/51020/51020_html_m7f4ad5d1.gif" TargetMode="External"/><Relationship Id="rId3" Type="http://schemas.openxmlformats.org/officeDocument/2006/relationships/hyperlink" Target="http://cdn.xl.thumbs.canstockphoto.com/canstock8696699.jpg" TargetMode="External"/><Relationship Id="rId7" Type="http://schemas.openxmlformats.org/officeDocument/2006/relationships/hyperlink" Target="http://images.clipartbro.com/230/large-lake-clipart-230721.png" TargetMode="External"/><Relationship Id="rId2" Type="http://schemas.openxmlformats.org/officeDocument/2006/relationships/hyperlink" Target="http://www.niceimage.ru/pic/201304/1920x1200/niceimage.ru-12568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3.proshkolu.ru/content/media/pic/std/3000000/2736000/2735550-cd9392461b8c3ebc.png" TargetMode="External"/><Relationship Id="rId5" Type="http://schemas.openxmlformats.org/officeDocument/2006/relationships/hyperlink" Target="http://1.bp.blogspot.com/-tTv2AVq982A/U7rlHVOcDSI/AAAAAAAAAsQ/_LWIQrvdmeU/s1600/smart_city_green.png" TargetMode="External"/><Relationship Id="rId4" Type="http://schemas.openxmlformats.org/officeDocument/2006/relationships/hyperlink" Target="https://cdn.vectorstock.com/i/thumbs/39,21/curled-corners-vector-133921.jpg" TargetMode="External"/><Relationship Id="rId9" Type="http://schemas.openxmlformats.org/officeDocument/2006/relationships/hyperlink" Target="http://linda6035.ucoz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972002" y="3135574"/>
            <a:ext cx="7200800" cy="985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sz="1600" i="1" dirty="0">
              <a:solidFill>
                <a:schemeClr val="accent3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5" name="Заголовок 5"/>
          <p:cNvSpPr txBox="1">
            <a:spLocks/>
          </p:cNvSpPr>
          <p:nvPr/>
        </p:nvSpPr>
        <p:spPr>
          <a:xfrm>
            <a:off x="979675" y="853262"/>
            <a:ext cx="7200800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ru-RU" sz="5400" b="1" i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Arial" charset="0"/>
              </a:rPr>
              <a:t>Нормы оценивания письменных работ</a:t>
            </a:r>
            <a:endParaRPr lang="ru-RU" sz="5400" b="1" i="1" dirty="0">
              <a:ln w="19050">
                <a:solidFill>
                  <a:prstClr val="white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5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060848"/>
            <a:ext cx="74888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проведение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работ,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включающих грамматические задания, отводится 35-40 минут.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“5″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 за диктант, в котором нет ошибок и исправлений, работа написана аккуратно в соответствии с требованиями каллиграфии (соблюдение правильного начертания букв, наклона, их одинаковой высоты, ширины и др.).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“4″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 за диктант, в котором допущено не более двух ошибок; работа выполнена чисто, но допущены небольшие отклонения от каллиграфических норм.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“3″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 за диктант, если допущено 3-5 ошибок; работа выполнена небрежно, имеются существенные отклонения от норм каллиграфии.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“2″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 за диктант, в котором более 5 и более ошибок; работа написана неряшливо.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420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работы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859340"/>
            <a:ext cx="856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 исправление	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“4″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1-2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1исправление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“3″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3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  ошибок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“2″      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ошибок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0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Грамматические задания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2420888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“5″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ставится, если все задания выполнены безошибочно,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″ ставится, если ученик обнаруживает осознанное усвоение правил и определений, умеет применять знания в ходе разбора слов и предложений, правильно выполнил не менее 3/4 заданий (если допущено 1 – 2 ошибки).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“3″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ставится, если ученик обнаруживает усвоение определений части изученного материала, в работе правильно выполнил не менее половины заданий (если допущено 3 – 4 ошибки).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“2″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ставится, если ученик обнаруживает плохое знание учебного материала, не справляется с большинством грамматических заданий (если допущено 5 и более ошибок)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73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Оценивание </a:t>
            </a:r>
            <a:r>
              <a:rPr lang="ru-RU" b="1" dirty="0"/>
              <a:t>словарных диктантов: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136339"/>
            <a:ext cx="756084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“5″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 за безошибочное выполнение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“4″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ставится, если допущена 1 ошибка, 1 исправление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“3″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ставится, если допущено 2 ошибки, 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исправление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“2″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ставится, если допущено 3 – 5 ошибок.</a:t>
            </a:r>
          </a:p>
        </p:txBody>
      </p:sp>
    </p:spTree>
    <p:extLst>
      <p:ext uri="{BB962C8B-B14F-4D97-AF65-F5344CB8AC3E}">
        <p14:creationId xmlns:p14="http://schemas.microsoft.com/office/powerpoint/2010/main" val="21600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628800"/>
            <a:ext cx="78488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Комбинированная работа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включающая в себя задачи, уравнения, неравенства, вычисление знамений выражений: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«5»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ставится при безошибочном решении задач и примеров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«4»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ставится, если в задачах иди в примерах или при выполнении других заданий допущены 1-2 грубые или 4 негрубые ошибки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«3»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ставится, если в задачах, или в примерах, а также при выполнении других заданий допущено не более 5 грубых или 8 негрубых ошибок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«2»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ставится, если в одной или в обеих частях работы допущено более 5 грубых или более 8 негрубых ошибок.</a:t>
            </a:r>
          </a:p>
        </p:txBody>
      </p:sp>
    </p:spTree>
    <p:extLst>
      <p:ext uri="{BB962C8B-B14F-4D97-AF65-F5344CB8AC3E}">
        <p14:creationId xmlns:p14="http://schemas.microsoft.com/office/powerpoint/2010/main" val="189891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b="1" i="1" dirty="0" smtClean="0"/>
              <a:t>Работа</a:t>
            </a:r>
            <a:r>
              <a:rPr lang="ru-RU" b="1" i="1" dirty="0"/>
              <a:t>, состоящих только из задач</a:t>
            </a:r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65155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</a:t>
            </a:r>
            <a:r>
              <a:rPr lang="ru-RU" b="1" dirty="0"/>
              <a:t>5»</a:t>
            </a:r>
            <a:r>
              <a:rPr lang="ru-RU" dirty="0"/>
              <a:t> ставится, если правильно решены обе задачи;</a:t>
            </a:r>
          </a:p>
          <a:p>
            <a:r>
              <a:rPr lang="ru-RU" b="1" dirty="0"/>
              <a:t>«4»</a:t>
            </a:r>
            <a:r>
              <a:rPr lang="ru-RU" dirty="0"/>
              <a:t> ставится, если при правильном ходе решения обеих задач допущена 1 ошибка в вычислениях;</a:t>
            </a:r>
          </a:p>
          <a:p>
            <a:r>
              <a:rPr lang="ru-RU" b="1" dirty="0"/>
              <a:t>«3»</a:t>
            </a:r>
            <a:r>
              <a:rPr lang="ru-RU" dirty="0"/>
              <a:t> ставится, если:</a:t>
            </a:r>
          </a:p>
          <a:p>
            <a:r>
              <a:rPr lang="ru-RU" dirty="0"/>
              <a:t>а) при правильном ходе решения обеих задач допущены 2 -3 грубые ошибки; б) если одна задача решена правильно, а в другой ошибка в ходе решения; 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«</a:t>
            </a:r>
            <a:r>
              <a:rPr lang="ru-RU" b="1" dirty="0"/>
              <a:t>2»</a:t>
            </a:r>
            <a:r>
              <a:rPr lang="ru-RU" dirty="0"/>
              <a:t> ставится, если в обеих задачах неверный ход решения. Если первая задача является, с точки зрения учителя, основной, а вторая дополнительной, то оценка «3» может быть поставлена, если вторая задача не решена или решена ошибочно. Если не решена основная задача, то ставится оценка «2».</a:t>
            </a:r>
          </a:p>
        </p:txBody>
      </p:sp>
    </p:spTree>
    <p:extLst>
      <p:ext uri="{BB962C8B-B14F-4D97-AF65-F5344CB8AC3E}">
        <p14:creationId xmlns:p14="http://schemas.microsoft.com/office/powerpoint/2010/main" val="2571482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002017"/>
            <a:ext cx="5760639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hlinkClick r:id="rId2"/>
              </a:rPr>
              <a:t>Фон</a:t>
            </a:r>
            <a:endParaRPr lang="ru-RU" dirty="0" smtClean="0"/>
          </a:p>
          <a:p>
            <a:pPr algn="ctr"/>
            <a:r>
              <a:rPr lang="ru-RU" dirty="0" smtClean="0">
                <a:hlinkClick r:id="rId3"/>
              </a:rPr>
              <a:t>Загнутый </a:t>
            </a:r>
            <a:r>
              <a:rPr lang="ru-RU" dirty="0">
                <a:hlinkClick r:id="rId3"/>
              </a:rPr>
              <a:t>уголок</a:t>
            </a:r>
            <a:endParaRPr lang="ru-RU" dirty="0"/>
          </a:p>
          <a:p>
            <a:pPr algn="ctr"/>
            <a:r>
              <a:rPr lang="ru-RU" dirty="0">
                <a:hlinkClick r:id="rId4"/>
              </a:rPr>
              <a:t>Тройной </a:t>
            </a:r>
            <a:r>
              <a:rPr lang="ru-RU" dirty="0" smtClean="0">
                <a:hlinkClick r:id="rId4"/>
              </a:rPr>
              <a:t>уголок</a:t>
            </a:r>
            <a:endParaRPr lang="ru-RU" dirty="0" smtClean="0"/>
          </a:p>
          <a:p>
            <a:pPr algn="ctr"/>
            <a:r>
              <a:rPr lang="ru-RU" dirty="0" smtClean="0">
                <a:hlinkClick r:id="rId5"/>
              </a:rPr>
              <a:t>Рисунок</a:t>
            </a:r>
            <a:endParaRPr lang="ru-RU" dirty="0" smtClean="0"/>
          </a:p>
          <a:p>
            <a:pPr algn="ctr"/>
            <a:r>
              <a:rPr lang="ru-RU" dirty="0" smtClean="0">
                <a:hlinkClick r:id="rId6"/>
              </a:rPr>
              <a:t>Рисунок1</a:t>
            </a:r>
            <a:endParaRPr lang="ru-RU" dirty="0" smtClean="0"/>
          </a:p>
          <a:p>
            <a:pPr algn="ctr"/>
            <a:r>
              <a:rPr lang="ru-RU" dirty="0" smtClean="0">
                <a:hlinkClick r:id="rId7"/>
              </a:rPr>
              <a:t>Рисунок2</a:t>
            </a:r>
            <a:r>
              <a:rPr lang="ru-RU" dirty="0" smtClean="0"/>
              <a:t>   </a:t>
            </a:r>
          </a:p>
          <a:p>
            <a:pPr algn="ctr"/>
            <a:r>
              <a:rPr lang="ru-RU" dirty="0" smtClean="0">
                <a:hlinkClick r:id="rId8"/>
              </a:rPr>
              <a:t>Рисунок21</a:t>
            </a:r>
            <a:endParaRPr lang="ru-RU" dirty="0"/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83568" y="548681"/>
            <a:ext cx="7772400" cy="504056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источники</a:t>
            </a:r>
            <a:endParaRPr lang="ru-RU" b="1" dirty="0">
              <a:ln>
                <a:solidFill>
                  <a:schemeClr val="bg1"/>
                </a:solidFill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Группа 1"/>
          <p:cNvGrpSpPr>
            <a:grpSpLocks/>
          </p:cNvGrpSpPr>
          <p:nvPr/>
        </p:nvGrpSpPr>
        <p:grpSpPr bwMode="auto">
          <a:xfrm>
            <a:off x="1285850" y="3068960"/>
            <a:ext cx="6715172" cy="3308307"/>
            <a:chOff x="607288" y="-815361"/>
            <a:chExt cx="7925152" cy="510767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1008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Вы можете использовать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данное оформление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для создания своих презентаций,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но в своей презентации вы должны указать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источник шаблона: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8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Фокина Лидия Петровна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учитель начальных классов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МКОУ «СОШ ст. Евсино»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 err="1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Искитимского</a:t>
              </a: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 района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Новосибирской области</a:t>
              </a:r>
              <a:endParaRPr lang="ru-RU" dirty="0">
                <a:solidFill>
                  <a:schemeClr val="accent3">
                    <a:lumMod val="50000"/>
                  </a:scheme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92989" y="3742721"/>
              <a:ext cx="6491880" cy="549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 smtClean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Сайт</a:t>
              </a:r>
              <a:r>
                <a:rPr lang="en-US" sz="2000" b="1" dirty="0" smtClean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hlinkClick r:id="rId9"/>
                </a:rPr>
                <a:t> http://linda6035.ucoz.ru/</a:t>
              </a:r>
              <a:r>
                <a:rPr lang="ru-RU" sz="2000" dirty="0" smtClean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en-US" sz="2000" dirty="0" smtClean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r>
                <a:rPr lang="ru-RU" sz="2000" dirty="0" smtClean="0">
                  <a:solidFill>
                    <a:schemeClr val="accent3">
                      <a:lumMod val="50000"/>
                    </a:schemeClr>
                  </a:solidFill>
                  <a:latin typeface="Monotype Corsiva" pitchFamily="66" charset="0"/>
                  <a:cs typeface="Arial" charset="0"/>
                </a:rPr>
                <a:t> </a:t>
              </a:r>
              <a:endParaRPr lang="ru-RU" sz="20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2043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6128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361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Русский язык</vt:lpstr>
      <vt:lpstr>Текущие работы</vt:lpstr>
      <vt:lpstr>Грамматические задания</vt:lpstr>
      <vt:lpstr>Оценивание словарных диктантов: </vt:lpstr>
      <vt:lpstr>Математика</vt:lpstr>
      <vt:lpstr> Работа, состоящих только из задач 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Экологический-2</dc:title>
  <dc:creator>Фокина Лидия Петровна</dc:creator>
  <cp:keywords>Шаблон презентации</cp:keywords>
  <cp:lastModifiedBy>Кабинет 2</cp:lastModifiedBy>
  <cp:revision>14</cp:revision>
  <dcterms:created xsi:type="dcterms:W3CDTF">2017-02-23T13:11:39Z</dcterms:created>
  <dcterms:modified xsi:type="dcterms:W3CDTF">2018-09-06T12:19:33Z</dcterms:modified>
</cp:coreProperties>
</file>