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60" r:id="rId8"/>
    <p:sldId id="262" r:id="rId9"/>
    <p:sldId id="261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86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67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cast.ru/uploads/2017/10/07/2360436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54" y="5695406"/>
            <a:ext cx="3076405" cy="102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playcast.ru/uploads/2017/10/07/2360436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640" y="5695406"/>
            <a:ext cx="3075803" cy="102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19641" y="64993"/>
            <a:ext cx="1620852" cy="13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51507" y="64993"/>
            <a:ext cx="1620852" cy="13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555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8555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38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4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7107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4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1556" y="365125"/>
            <a:ext cx="4811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1556" y="1825625"/>
            <a:ext cx="481184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692923" y="1825625"/>
            <a:ext cx="4648198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237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840" y="731175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1439" y="4546734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07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6455" y="410368"/>
            <a:ext cx="4708363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4559" y="1825625"/>
            <a:ext cx="472510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96455" y="1825625"/>
            <a:ext cx="4708364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91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639" y="365125"/>
            <a:ext cx="466403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145" y="1681163"/>
            <a:ext cx="47406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145" y="2505075"/>
            <a:ext cx="4740614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30639" y="1681163"/>
            <a:ext cx="46640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30639" y="2505075"/>
            <a:ext cx="466403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26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461739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0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36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2870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4336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6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880" y="457200"/>
            <a:ext cx="4458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24306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6880" y="2057400"/>
            <a:ext cx="4458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0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11337289" y="6679485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D89776"/>
                </a:solidFill>
                <a:latin typeface="AGReverance" pitchFamily="2" charset="0"/>
              </a:rPr>
              <a:t>© </a:t>
            </a:r>
            <a:r>
              <a:rPr lang="ru-RU" sz="600" dirty="0" smtClean="0">
                <a:solidFill>
                  <a:srgbClr val="D89776"/>
                </a:solidFill>
                <a:latin typeface="AGReverance" pitchFamily="2" charset="0"/>
              </a:rPr>
              <a:t>Полшкова В.В., 2019</a:t>
            </a:r>
          </a:p>
        </p:txBody>
      </p:sp>
      <p:pic>
        <p:nvPicPr>
          <p:cNvPr id="25" name="Picture 2" descr="http://www.playcast.ru/uploads/2017/10/07/23604367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16" y="6055847"/>
            <a:ext cx="1995321" cy="66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playcast.ru/uploads/2017/10/07/23604367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640" y="6049629"/>
            <a:ext cx="2013960" cy="67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19641" y="64993"/>
            <a:ext cx="1620852" cy="13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51507" y="64993"/>
            <a:ext cx="1620852" cy="13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0939263" y="6711997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FFFFFF"/>
                </a:solidFill>
                <a:latin typeface="AGReverance" pitchFamily="2" charset="0"/>
              </a:rPr>
              <a:t>© </a:t>
            </a:r>
            <a:r>
              <a:rPr lang="ru-RU" sz="600" dirty="0" smtClean="0">
                <a:solidFill>
                  <a:srgbClr val="FFFFFF"/>
                </a:solidFill>
                <a:latin typeface="AGReverance" pitchFamily="2" charset="0"/>
              </a:rPr>
              <a:t>Полшкова В.В., 2019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1957" y="369324"/>
            <a:ext cx="4811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41957" y="1829824"/>
            <a:ext cx="4811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rgbClr val="640000"/>
            </a:solidFill>
          </a:ln>
          <a:solidFill>
            <a:srgbClr val="FF0000"/>
          </a:solidFill>
          <a:effectLst/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32855" y="2408238"/>
            <a:ext cx="4708161" cy="238760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/>
              <a:t>«</a:t>
            </a:r>
            <a:r>
              <a:rPr lang="ru-RU" sz="4900" dirty="0"/>
              <a:t>КАК ПОМОЧЬ ДЕТЯМ СТАТЬ ВНИМАТЕЛЬНЫМИ?»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845498"/>
            <a:ext cx="5012377" cy="50123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Переключение внимания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тобой изображены домик, елка, звезда, флаг, гриб, мяч, ведро. По моей команде твоя задача гриб обвести в круг, елочку зачеркнуть, мяч подчеркнуть. По истечению 30 секунд, задание поменяется. Елочку нужно обвести в круг, мяч зачеркнуть, гриб подчеркнуть.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1класс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балла — верно выполнено 10-12 строчек;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—верно выполнено 7-9 строчек;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 —верно выполнено 4-6строчек;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 — не справился с заданием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6" y="2057400"/>
            <a:ext cx="4455162" cy="4132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750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224" y="0"/>
            <a:ext cx="4586651" cy="1401580"/>
          </a:xfrm>
        </p:spPr>
        <p:txBody>
          <a:bodyPr/>
          <a:lstStyle/>
          <a:p>
            <a:r>
              <a:rPr lang="ru-RU" dirty="0" smtClean="0"/>
              <a:t>Охота на кота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4336" y="1401580"/>
            <a:ext cx="4586651" cy="3811588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предлагаются тексты (одинаковы по количеству слов и длине), вырезанные из журнала, газеты. По команде дети должны вычеркнуть из текста три буквы: К, О, Т, кто сделает это быстрее и с меньшим числом ошибок, тому полагается приз.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521303"/>
            <a:ext cx="4775200" cy="551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64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Зеркало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1476" y="2057400"/>
            <a:ext cx="4969512" cy="3811588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играющих встают друг против друга. Один из них зеркало. Он должен в точности, как зеркало, повторять движения другого.</a:t>
            </a:r>
          </a:p>
          <a:p>
            <a:endParaRPr lang="ru-RU" dirty="0"/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21" y="700088"/>
            <a:ext cx="4723517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08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Летит –не летит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игра проходит за столом. Играющие кладут на стол пальцы. Ведущий называет птиц, зверей, насекомых, цветы и т.п. При назывании летающего предмета все должны поднять пальцы вверх. Тот, кто ошибется, платит фант.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игры ведущий разбирает с детьми, кто летает, а кто нет. Отдельно рассказывается о летающих птицах и насекомых ( с показом их на картинках), о летающих предметах, сделанных руками человека (ракета, самолет), о сказочных существах (вспомнить сказки).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067" y="6589100"/>
            <a:ext cx="3201295" cy="24034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30113"/>
            <a:ext cx="4886325" cy="367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57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074" y="0"/>
            <a:ext cx="4586651" cy="1401580"/>
          </a:xfrm>
        </p:spPr>
        <p:txBody>
          <a:bodyPr/>
          <a:lstStyle/>
          <a:p>
            <a:r>
              <a:rPr lang="ru-RU" dirty="0" smtClean="0"/>
              <a:t>Числа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0051" y="1585913"/>
            <a:ext cx="5126674" cy="381158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встают в круг. Ведущий предлагает следующую игру: "Сейчас мы по очереди будем считать от 1 до 30. Будьте внимательны, т.к. числа, содержащие 3, произносить нельзя. Вместо этого надо сделать хлопок. Тот, кто ошибется, выбывает из игры".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можно разные числа.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814388"/>
            <a:ext cx="4775200" cy="508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7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Наоборот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174" y="1743075"/>
            <a:ext cx="5240973" cy="3811588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том. Что ведущий показывает какие-либо движения, а ребята должны делать наоборот. Если ведущий поднимает руки, ребята должны их опускать, если ведущий сложит ладони в кулак, дети должны разжать.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ошибается, становится ведущим.</a:t>
            </a:r>
          </a:p>
          <a:p>
            <a:endParaRPr lang="ru-RU" dirty="0"/>
          </a:p>
        </p:txBody>
      </p:sp>
      <p:pic>
        <p:nvPicPr>
          <p:cNvPr id="614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685801"/>
            <a:ext cx="4775200" cy="5400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6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Помогите вашим детям стать внимательными.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детей быть наблюдательными - умеющими наблюдать изменения, происходящие в окружающем мире, видеть необычное в обычном, незнакомое в знакомом.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454052" y="5838716"/>
            <a:ext cx="2076294" cy="10192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452602"/>
            <a:ext cx="3880616" cy="453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5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4554" y="4537290"/>
            <a:ext cx="8385860" cy="55406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6" y="257175"/>
            <a:ext cx="10518501" cy="6272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0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32868" y="214312"/>
            <a:ext cx="4708161" cy="15525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Свойства внимания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890630" y="0"/>
            <a:ext cx="4708161" cy="16557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363902" y="1766887"/>
            <a:ext cx="4822461" cy="18145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43677" y="990599"/>
            <a:ext cx="485142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степень сосредоточенности внимания на объекте. Человек с хорошей концентрацией внимания отличается хорошей наблюдательностью, организацией и, наоборот, человек, у которого слабо развито это свойство, бывает рассеянным, несобранным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Устойчивость-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538" y="1416999"/>
            <a:ext cx="5353050" cy="457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длительность сосредоточения внимания на объекте. Ребенок с устойчивым вниманием может долго работать, не отвлекаясь, ему нравится длительная напряженная работа.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83" y="1202299"/>
            <a:ext cx="4861539" cy="4423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01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Объём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1585757"/>
            <a:ext cx="5357813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объектов, которые могут быть охвачены вниманием одновременно. При хорошем объеме внимания ребенку легче совершать операции сравнения, анализа, обобщения, классификации.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90" y="1350678"/>
            <a:ext cx="4493256" cy="35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7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Переключение-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585757"/>
            <a:ext cx="5543550" cy="368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намеренный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перенос внимания с одного объекта на другой.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особенностях переключения внимания можно судить по тому, насколько ребенок быстро переходит от одного занятия к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другому.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4" y="1300163"/>
            <a:ext cx="553402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79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Распределение-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87" y="1585757"/>
            <a:ext cx="5443537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удерживать в сфере внимания несколько объектов.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особенностях распределения внимания судят по тому, легко или с трудом ребенку удается делать несколько дел одновременно: писать и разговаривать, решать задачу и отвечать на вопросы, заниматься работой и наблюдать за окружающими.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r="5337"/>
          <a:stretch/>
        </p:blipFill>
        <p:spPr bwMode="auto">
          <a:xfrm>
            <a:off x="6686551" y="1114424"/>
            <a:ext cx="4972050" cy="47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28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842963"/>
            <a:ext cx="5272087" cy="4343400"/>
          </a:xfrm>
        </p:spPr>
        <p:txBody>
          <a:bodyPr>
            <a:normAutofit/>
          </a:bodyPr>
          <a:lstStyle/>
          <a:p>
            <a:r>
              <a:rPr lang="ru-RU" dirty="0"/>
              <a:t>Усвоить всю информацию невозможно, да и не нужно. </a:t>
            </a:r>
            <a:r>
              <a:rPr lang="ru-RU" dirty="0" smtClean="0"/>
              <a:t> Но выделить из нее полезную, значимую в данный момент – необходимо.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192383" y="5795499"/>
            <a:ext cx="2245316" cy="22958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3" t="27273" r="10712" b="10714"/>
          <a:stretch/>
        </p:blipFill>
        <p:spPr bwMode="auto">
          <a:xfrm>
            <a:off x="6915150" y="1014412"/>
            <a:ext cx="4662426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56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бъем </a:t>
            </a:r>
            <a:r>
              <a:rPr lang="ru-RU" dirty="0"/>
              <a:t>внимания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8" name="Объект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155518"/>
              </p:ext>
            </p:extLst>
          </p:nvPr>
        </p:nvGraphicFramePr>
        <p:xfrm>
          <a:off x="6643689" y="1357312"/>
          <a:ext cx="2300286" cy="191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762">
                  <a:extLst>
                    <a:ext uri="{9D8B030D-6E8A-4147-A177-3AD203B41FA5}">
                      <a16:colId xmlns:a16="http://schemas.microsoft.com/office/drawing/2014/main" val="776187939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90566318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1539975073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727194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991704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613690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7488" y="2057400"/>
            <a:ext cx="5123499" cy="3811588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балла —учащийся верно отметил 11-13 точек;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—учащийся верно отметил 7-10 точек;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 —учащийся отметил верно 3-6 точек;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 — не справился с заданием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385282"/>
              </p:ext>
            </p:extLst>
          </p:nvPr>
        </p:nvGraphicFramePr>
        <p:xfrm>
          <a:off x="6643689" y="3814762"/>
          <a:ext cx="2300286" cy="191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762">
                  <a:extLst>
                    <a:ext uri="{9D8B030D-6E8A-4147-A177-3AD203B41FA5}">
                      <a16:colId xmlns:a16="http://schemas.microsoft.com/office/drawing/2014/main" val="1548341136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3989603834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4001708414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661225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5348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797795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493093"/>
              </p:ext>
            </p:extLst>
          </p:nvPr>
        </p:nvGraphicFramePr>
        <p:xfrm>
          <a:off x="9447213" y="1357311"/>
          <a:ext cx="2300286" cy="191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762">
                  <a:extLst>
                    <a:ext uri="{9D8B030D-6E8A-4147-A177-3AD203B41FA5}">
                      <a16:colId xmlns:a16="http://schemas.microsoft.com/office/drawing/2014/main" val="1548341136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3989603834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4001708414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661225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5348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797795"/>
                  </a:ext>
                </a:extLst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96741"/>
              </p:ext>
            </p:extLst>
          </p:nvPr>
        </p:nvGraphicFramePr>
        <p:xfrm>
          <a:off x="9501819" y="3814761"/>
          <a:ext cx="2245680" cy="191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560">
                  <a:extLst>
                    <a:ext uri="{9D8B030D-6E8A-4147-A177-3AD203B41FA5}">
                      <a16:colId xmlns:a16="http://schemas.microsoft.com/office/drawing/2014/main" val="1548341136"/>
                    </a:ext>
                  </a:extLst>
                </a:gridCol>
                <a:gridCol w="748560">
                  <a:extLst>
                    <a:ext uri="{9D8B030D-6E8A-4147-A177-3AD203B41FA5}">
                      <a16:colId xmlns:a16="http://schemas.microsoft.com/office/drawing/2014/main" val="3989603834"/>
                    </a:ext>
                  </a:extLst>
                </a:gridCol>
                <a:gridCol w="748560">
                  <a:extLst>
                    <a:ext uri="{9D8B030D-6E8A-4147-A177-3AD203B41FA5}">
                      <a16:colId xmlns:a16="http://schemas.microsoft.com/office/drawing/2014/main" val="4001708414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661225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5348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797795"/>
                  </a:ext>
                </a:extLst>
              </a:tr>
            </a:tbl>
          </a:graphicData>
        </a:graphic>
      </p:graphicFrame>
      <p:sp>
        <p:nvSpPr>
          <p:cNvPr id="32" name="Овал 31"/>
          <p:cNvSpPr/>
          <p:nvPr/>
        </p:nvSpPr>
        <p:spPr>
          <a:xfrm>
            <a:off x="6900863" y="1643063"/>
            <a:ext cx="228600" cy="215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424863" y="2098856"/>
            <a:ext cx="228600" cy="215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685722" y="4720429"/>
            <a:ext cx="228600" cy="215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571422" y="3961787"/>
            <a:ext cx="228600" cy="215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1287126" y="2314573"/>
            <a:ext cx="228600" cy="215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9755980" y="2938463"/>
            <a:ext cx="228600" cy="215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9736931" y="1578067"/>
            <a:ext cx="228600" cy="215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013578" y="5224779"/>
            <a:ext cx="228600" cy="215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8539163" y="4664165"/>
            <a:ext cx="228600" cy="215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483056" y="4514305"/>
            <a:ext cx="228600" cy="215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9851231" y="3931805"/>
            <a:ext cx="228600" cy="215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777489" y="5263194"/>
            <a:ext cx="228600" cy="215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0510359" y="5196203"/>
            <a:ext cx="228600" cy="215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75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5" y="271463"/>
            <a:ext cx="4583750" cy="886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Концентрация внимания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балла — учащийся допустил 1-2 ошибки, размер деталей соразмерен с исходным изображением;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— учащийся допустил 3-5 ошибок;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 — учащийся допустил более 5 ошибок;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 — не справился с заданием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1157990"/>
            <a:ext cx="5441000" cy="53142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6445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8</Template>
  <TotalTime>741</TotalTime>
  <Words>618</Words>
  <Application>Microsoft Office PowerPoint</Application>
  <PresentationFormat>Широкоэкранный</PresentationFormat>
  <Paragraphs>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AGReverance</vt:lpstr>
      <vt:lpstr>AGReverence-Oblique</vt:lpstr>
      <vt:lpstr>Arial</vt:lpstr>
      <vt:lpstr>Calibri</vt:lpstr>
      <vt:lpstr>Times New Roman</vt:lpstr>
      <vt:lpstr>листание 8</vt:lpstr>
      <vt:lpstr>  «КАК ПОМОЧЬ ДЕТЯМ СТАТЬ ВНИМАТЕЛЬНЫМИ?»  </vt:lpstr>
      <vt:lpstr>Свойства внимания</vt:lpstr>
      <vt:lpstr>Устойчивость-</vt:lpstr>
      <vt:lpstr>Объём</vt:lpstr>
      <vt:lpstr>Переключение-</vt:lpstr>
      <vt:lpstr>Распределение-</vt:lpstr>
      <vt:lpstr>Усвоить всю информацию невозможно, да и не нужно.  Но выделить из нее полезную, значимую в данный момент – необходимо. </vt:lpstr>
      <vt:lpstr>Объем внимания </vt:lpstr>
      <vt:lpstr>Концентрация внимания</vt:lpstr>
      <vt:lpstr>Переключение внимания</vt:lpstr>
      <vt:lpstr>Охота на кота</vt:lpstr>
      <vt:lpstr>Зеркало</vt:lpstr>
      <vt:lpstr>Летит –не летит</vt:lpstr>
      <vt:lpstr>Числа</vt:lpstr>
      <vt:lpstr>Наоборот</vt:lpstr>
      <vt:lpstr>Помогите вашим детям стать внимательными. </vt:lpstr>
      <vt:lpstr>Презентация PowerPoint</vt:lpstr>
    </vt:vector>
  </TitlesOfParts>
  <Manager>Полшкова Виктория Валерьяновна</Manager>
  <Company>МАОУ ДО ЦРТДиЮКаменского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Книга</dc:title>
  <dc:subject>литература, книги</dc:subject>
  <dc:creator>User</dc:creator>
  <cp:keywords>литература;шаблон по литературе;книга</cp:keywords>
  <cp:lastModifiedBy>Пользователь 25</cp:lastModifiedBy>
  <cp:revision>65</cp:revision>
  <dcterms:created xsi:type="dcterms:W3CDTF">2016-11-15T09:14:47Z</dcterms:created>
  <dcterms:modified xsi:type="dcterms:W3CDTF">2025-01-21T07:05:30Z</dcterms:modified>
</cp:coreProperties>
</file>